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35"/>
  </p:notesMasterIdLst>
  <p:sldIdLst>
    <p:sldId id="256" r:id="rId2"/>
    <p:sldId id="261" r:id="rId3"/>
    <p:sldId id="257" r:id="rId4"/>
    <p:sldId id="259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76" r:id="rId13"/>
    <p:sldId id="274" r:id="rId14"/>
    <p:sldId id="275" r:id="rId15"/>
    <p:sldId id="262" r:id="rId16"/>
    <p:sldId id="267" r:id="rId17"/>
    <p:sldId id="266" r:id="rId18"/>
    <p:sldId id="264" r:id="rId19"/>
    <p:sldId id="265" r:id="rId20"/>
    <p:sldId id="263" r:id="rId21"/>
    <p:sldId id="277" r:id="rId22"/>
    <p:sldId id="278" r:id="rId23"/>
    <p:sldId id="279" r:id="rId24"/>
    <p:sldId id="288" r:id="rId25"/>
    <p:sldId id="28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07926-3D39-40EC-82F6-C507C97C58F7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EC69E-54F4-4CAA-9BEF-660DB77F3FE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5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41F30-5056-4C0D-961F-7EDF1EBDB0AF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56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D858-F560-48A5-B03B-1F761B165436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8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B566-FD8B-440A-98A0-71CA958218CB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4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E0D8-EE6C-4E22-9047-E9B4DE47CD83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5A5C-85D2-4E19-B973-BA161C2EACB4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84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3839-7400-4A25-8855-233B3B10DEF9}" type="datetime1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8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164CF-E086-4353-9BA6-8F43FEB8FD8E}" type="datetime1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0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6DE3E-C113-4958-8690-14535BE70A9A}" type="datetime1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4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9CEA-AAA2-4DCF-957C-78B344F86C8A}" type="datetime1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20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09A5DB-952C-4AA8-A614-CCC4C3AE68EE}" type="datetime1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F619-F8FB-4459-B96E-B02345F731EF}" type="datetime1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4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7D64C8-0AA7-415A-98FA-449B4BE6A6B3}" type="datetime1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1B377A-B26A-480A-886C-6702EB1E3A3B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78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nses.fr/fr/content/les-prot%C3%A9in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n°3 : étude de santé publique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Le 06 mars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Nettoyage des données – population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10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7084" t="41852" r="18583" b="22000"/>
          <a:stretch/>
        </p:blipFill>
        <p:spPr>
          <a:xfrm>
            <a:off x="154577" y="1807029"/>
            <a:ext cx="5882640" cy="185928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6916" t="24518" r="17917" b="12963"/>
          <a:stretch/>
        </p:blipFill>
        <p:spPr>
          <a:xfrm>
            <a:off x="6037217" y="2579914"/>
            <a:ext cx="6027424" cy="32526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16917" t="43037" r="21416" b="22000"/>
          <a:stretch/>
        </p:blipFill>
        <p:spPr>
          <a:xfrm>
            <a:off x="154577" y="4156165"/>
            <a:ext cx="5256509" cy="1676400"/>
          </a:xfrm>
          <a:prstGeom prst="rect">
            <a:avLst/>
          </a:prstGeom>
        </p:spPr>
      </p:pic>
      <p:sp>
        <p:nvSpPr>
          <p:cNvPr id="8" name="Virage 7"/>
          <p:cNvSpPr/>
          <p:nvPr/>
        </p:nvSpPr>
        <p:spPr>
          <a:xfrm rot="5400000">
            <a:off x="6270172" y="1841863"/>
            <a:ext cx="492034" cy="822960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lèche gauche 8"/>
          <p:cNvSpPr/>
          <p:nvPr/>
        </p:nvSpPr>
        <p:spPr>
          <a:xfrm>
            <a:off x="5455717" y="4881153"/>
            <a:ext cx="536868" cy="22642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0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Nettoyage des données – data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11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6917" t="24222" r="17917" b="6889"/>
          <a:stretch/>
        </p:blipFill>
        <p:spPr>
          <a:xfrm>
            <a:off x="2443249" y="1908416"/>
            <a:ext cx="7366462" cy="43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Nettoyage des données – sous-nutrition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12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60" y="1737360"/>
            <a:ext cx="9181039" cy="45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Tables SQL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7668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Une table appelée </a:t>
            </a:r>
            <a:r>
              <a:rPr lang="fr-FR" b="1" dirty="0"/>
              <a:t>population</a:t>
            </a:r>
            <a:r>
              <a:rPr lang="fr-FR" dirty="0"/>
              <a:t>, contenant l</a:t>
            </a:r>
            <a:r>
              <a:rPr lang="fr-FR" i="1" dirty="0"/>
              <a:t>a population de chaque pays pour chaque année comprise entre 2012 et la dernière année disponible à la date où vous aurez consulté le site de la FAO. Elle devra contenir 4 c</a:t>
            </a:r>
            <a:r>
              <a:rPr lang="fr-FR" dirty="0"/>
              <a:t>olonnes : </a:t>
            </a:r>
            <a:r>
              <a:rPr lang="fr-FR" b="1" dirty="0"/>
              <a:t>pays</a:t>
            </a:r>
            <a:r>
              <a:rPr lang="fr-FR" dirty="0"/>
              <a:t>, </a:t>
            </a:r>
            <a:r>
              <a:rPr lang="fr-FR" b="1" dirty="0" err="1"/>
              <a:t>code_pays</a:t>
            </a:r>
            <a:r>
              <a:rPr lang="fr-FR" dirty="0"/>
              <a:t>, </a:t>
            </a:r>
            <a:r>
              <a:rPr lang="fr-FR" b="1" dirty="0" err="1"/>
              <a:t>annee</a:t>
            </a:r>
            <a:r>
              <a:rPr lang="fr-FR" dirty="0"/>
              <a:t>, </a:t>
            </a:r>
            <a:r>
              <a:rPr lang="fr-FR" b="1" dirty="0"/>
              <a:t>population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Clé primaire = </a:t>
            </a:r>
            <a:r>
              <a:rPr lang="fr-FR" dirty="0" err="1" smtClean="0">
                <a:solidFill>
                  <a:srgbClr val="FF0000"/>
                </a:solidFill>
              </a:rPr>
              <a:t>code_pays</a:t>
            </a:r>
            <a:r>
              <a:rPr lang="fr-FR" dirty="0" smtClean="0">
                <a:solidFill>
                  <a:srgbClr val="FF0000"/>
                </a:solidFill>
              </a:rPr>
              <a:t> – année</a:t>
            </a:r>
          </a:p>
          <a:p>
            <a:r>
              <a:rPr lang="fr-FR" dirty="0"/>
              <a:t>Une table appelée </a:t>
            </a:r>
            <a:r>
              <a:rPr lang="fr-FR" b="1" dirty="0" err="1"/>
              <a:t>dispo_alim</a:t>
            </a:r>
            <a:r>
              <a:rPr lang="fr-FR" dirty="0"/>
              <a:t> contenant pour chaque pays, pour chaque produit, et pour chaque année comprise entre 2012 et la dernière année disponible, les informations suivantes: </a:t>
            </a:r>
          </a:p>
          <a:p>
            <a:pPr lvl="1"/>
            <a:r>
              <a:rPr lang="fr-FR" dirty="0"/>
              <a:t>la nature du produit (deux valeurs possibles : “animal” ou “végétal”)</a:t>
            </a:r>
          </a:p>
          <a:p>
            <a:pPr lvl="1"/>
            <a:r>
              <a:rPr lang="fr-FR" dirty="0"/>
              <a:t>disponibilité alimentaire en tonnes</a:t>
            </a:r>
          </a:p>
          <a:p>
            <a:pPr lvl="1"/>
            <a:r>
              <a:rPr lang="fr-FR" dirty="0"/>
              <a:t>disponibilité alimentaire en Kcal/personne/jour</a:t>
            </a:r>
          </a:p>
          <a:p>
            <a:pPr lvl="1"/>
            <a:r>
              <a:rPr lang="fr-FR" dirty="0"/>
              <a:t>disponibilité alimentaire de protéines en g/personne/jour</a:t>
            </a:r>
          </a:p>
          <a:p>
            <a:pPr lvl="1"/>
            <a:r>
              <a:rPr lang="fr-FR" dirty="0"/>
              <a:t>disponibilité alimentaire de matières grasses en g/personne/jour</a:t>
            </a:r>
          </a:p>
          <a:p>
            <a:r>
              <a:rPr lang="fr-FR" dirty="0"/>
              <a:t>Elle devra contenir ces colonnes : pays, </a:t>
            </a:r>
            <a:r>
              <a:rPr lang="fr-FR" dirty="0" err="1"/>
              <a:t>code_pays</a:t>
            </a:r>
            <a:r>
              <a:rPr lang="fr-FR" dirty="0"/>
              <a:t>, année, produit, </a:t>
            </a:r>
            <a:r>
              <a:rPr lang="fr-FR" dirty="0" err="1"/>
              <a:t>code_produit</a:t>
            </a:r>
            <a:r>
              <a:rPr lang="fr-FR" dirty="0"/>
              <a:t>, </a:t>
            </a:r>
            <a:r>
              <a:rPr lang="fr-FR" dirty="0" err="1"/>
              <a:t>origin</a:t>
            </a:r>
            <a:r>
              <a:rPr lang="fr-FR" dirty="0"/>
              <a:t>, </a:t>
            </a:r>
            <a:r>
              <a:rPr lang="fr-FR" dirty="0" err="1"/>
              <a:t>dispo_alim_tonnes</a:t>
            </a:r>
            <a:r>
              <a:rPr lang="fr-FR" dirty="0"/>
              <a:t>, </a:t>
            </a:r>
            <a:r>
              <a:rPr lang="fr-FR" dirty="0" err="1"/>
              <a:t>dispo_alim_kcal_p_j</a:t>
            </a:r>
            <a:r>
              <a:rPr lang="fr-FR" dirty="0"/>
              <a:t>, </a:t>
            </a:r>
            <a:r>
              <a:rPr lang="fr-FR" dirty="0" err="1"/>
              <a:t>dispo_prot</a:t>
            </a:r>
            <a:r>
              <a:rPr lang="fr-FR" dirty="0"/>
              <a:t>, </a:t>
            </a:r>
            <a:r>
              <a:rPr lang="fr-FR" dirty="0" err="1"/>
              <a:t>dispo_mat_gr</a:t>
            </a:r>
            <a:r>
              <a:rPr lang="fr-FR" dirty="0"/>
              <a:t> .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Clé primaire = </a:t>
            </a:r>
            <a:r>
              <a:rPr lang="fr-FR" dirty="0" err="1" smtClean="0">
                <a:solidFill>
                  <a:srgbClr val="FF0000"/>
                </a:solidFill>
              </a:rPr>
              <a:t>code_pays</a:t>
            </a:r>
            <a:r>
              <a:rPr lang="fr-FR" dirty="0" smtClean="0">
                <a:solidFill>
                  <a:srgbClr val="FF0000"/>
                </a:solidFill>
              </a:rPr>
              <a:t> – année – </a:t>
            </a:r>
            <a:r>
              <a:rPr lang="fr-FR" dirty="0" err="1" smtClean="0">
                <a:solidFill>
                  <a:srgbClr val="FF0000"/>
                </a:solidFill>
              </a:rPr>
              <a:t>code_produit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Tables SQL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7668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Une table appelée </a:t>
            </a:r>
            <a:r>
              <a:rPr lang="fr-FR" b="1" dirty="0" err="1"/>
              <a:t>equilibre_prod</a:t>
            </a:r>
            <a:r>
              <a:rPr lang="fr-FR" dirty="0"/>
              <a:t> contenant pour chaque pays, pour chaque produit, et pour chaque année comprise entre 2012 et la dernière année disponible, les quantités suivantes : </a:t>
            </a:r>
          </a:p>
          <a:p>
            <a:pPr lvl="1"/>
            <a:r>
              <a:rPr lang="fr-FR" dirty="0"/>
              <a:t>disponibilité intérieure</a:t>
            </a:r>
          </a:p>
          <a:p>
            <a:pPr lvl="1"/>
            <a:r>
              <a:rPr lang="fr-FR" dirty="0"/>
              <a:t>aliments pour animaux</a:t>
            </a:r>
          </a:p>
          <a:p>
            <a:pPr lvl="1"/>
            <a:r>
              <a:rPr lang="fr-FR" dirty="0"/>
              <a:t>semences</a:t>
            </a:r>
          </a:p>
          <a:p>
            <a:pPr lvl="1"/>
            <a:r>
              <a:rPr lang="fr-FR" dirty="0"/>
              <a:t>pertes</a:t>
            </a:r>
          </a:p>
          <a:p>
            <a:pPr lvl="1"/>
            <a:r>
              <a:rPr lang="fr-FR" dirty="0"/>
              <a:t>transformés</a:t>
            </a:r>
          </a:p>
          <a:p>
            <a:pPr lvl="1"/>
            <a:r>
              <a:rPr lang="fr-FR" dirty="0"/>
              <a:t>nourriture</a:t>
            </a:r>
          </a:p>
          <a:p>
            <a:pPr lvl="1"/>
            <a:r>
              <a:rPr lang="fr-FR" dirty="0"/>
              <a:t>autres utilisations</a:t>
            </a:r>
          </a:p>
          <a:p>
            <a:r>
              <a:rPr lang="fr-FR" dirty="0"/>
              <a:t>Elle devra contenir ces colonnes : pays, </a:t>
            </a:r>
            <a:r>
              <a:rPr lang="fr-FR" dirty="0" err="1"/>
              <a:t>code_pays</a:t>
            </a:r>
            <a:r>
              <a:rPr lang="fr-FR" dirty="0"/>
              <a:t>, année, produit, </a:t>
            </a:r>
            <a:r>
              <a:rPr lang="fr-FR" dirty="0" err="1"/>
              <a:t>code_produit</a:t>
            </a:r>
            <a:r>
              <a:rPr lang="fr-FR" dirty="0"/>
              <a:t>, </a:t>
            </a:r>
            <a:r>
              <a:rPr lang="fr-FR" dirty="0" err="1"/>
              <a:t>dispo_int</a:t>
            </a:r>
            <a:r>
              <a:rPr lang="fr-FR" dirty="0"/>
              <a:t>, </a:t>
            </a:r>
            <a:r>
              <a:rPr lang="fr-FR" dirty="0" err="1"/>
              <a:t>alim_ani</a:t>
            </a:r>
            <a:r>
              <a:rPr lang="fr-FR" dirty="0"/>
              <a:t>, semences, pertes, transfo, nourriture, </a:t>
            </a:r>
            <a:r>
              <a:rPr lang="fr-FR" dirty="0" err="1"/>
              <a:t>autres_utilisations</a:t>
            </a:r>
            <a:r>
              <a:rPr lang="fr-FR" dirty="0"/>
              <a:t>.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Clé primaire = </a:t>
            </a:r>
            <a:r>
              <a:rPr lang="fr-FR" dirty="0" err="1">
                <a:solidFill>
                  <a:srgbClr val="FF0000"/>
                </a:solidFill>
              </a:rPr>
              <a:t>code_pays</a:t>
            </a:r>
            <a:r>
              <a:rPr lang="fr-FR" dirty="0">
                <a:solidFill>
                  <a:srgbClr val="FF0000"/>
                </a:solidFill>
              </a:rPr>
              <a:t> – année – </a:t>
            </a:r>
            <a:r>
              <a:rPr lang="fr-FR" dirty="0" err="1">
                <a:solidFill>
                  <a:srgbClr val="FF0000"/>
                </a:solidFill>
              </a:rPr>
              <a:t>code_produit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fr-FR" dirty="0"/>
              <a:t>Une table appelée </a:t>
            </a:r>
            <a:r>
              <a:rPr lang="fr-FR" b="1" dirty="0" err="1"/>
              <a:t>sous_nutrition</a:t>
            </a:r>
            <a:r>
              <a:rPr lang="fr-FR" dirty="0"/>
              <a:t>, contenant le nombre de personnes en sous-alimentation pour chaque pays et pour chaque année comprise entre 2012 et la dernière année disponible. Elle devra contenir 4 colonnes : </a:t>
            </a:r>
            <a:r>
              <a:rPr lang="fr-FR" b="1" dirty="0"/>
              <a:t>pays</a:t>
            </a:r>
            <a:r>
              <a:rPr lang="fr-FR" dirty="0"/>
              <a:t>, </a:t>
            </a:r>
            <a:r>
              <a:rPr lang="fr-FR" b="1" dirty="0" err="1"/>
              <a:t>code_pays</a:t>
            </a:r>
            <a:r>
              <a:rPr lang="fr-FR" dirty="0"/>
              <a:t>, </a:t>
            </a:r>
            <a:r>
              <a:rPr lang="fr-FR" b="1" dirty="0"/>
              <a:t>année</a:t>
            </a:r>
            <a:r>
              <a:rPr lang="fr-FR" dirty="0"/>
              <a:t>, </a:t>
            </a:r>
            <a:r>
              <a:rPr lang="fr-FR" b="1" dirty="0" err="1"/>
              <a:t>nb_personnes</a:t>
            </a:r>
            <a:r>
              <a:rPr lang="fr-FR" dirty="0" smtClean="0"/>
              <a:t>.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Clé primaire = </a:t>
            </a:r>
            <a:r>
              <a:rPr lang="fr-FR" dirty="0" err="1">
                <a:solidFill>
                  <a:srgbClr val="FF0000"/>
                </a:solidFill>
              </a:rPr>
              <a:t>code_pays</a:t>
            </a:r>
            <a:r>
              <a:rPr lang="fr-FR" dirty="0">
                <a:solidFill>
                  <a:srgbClr val="FF0000"/>
                </a:solidFill>
              </a:rPr>
              <a:t> – année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Partie 3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Cas d’étude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5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Problème </a:t>
            </a:r>
            <a:r>
              <a:rPr lang="fr-FR" dirty="0" smtClean="0"/>
              <a:t>de production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59272"/>
          </a:xfrm>
        </p:spPr>
        <p:txBody>
          <a:bodyPr>
            <a:normAutofit/>
          </a:bodyPr>
          <a:lstStyle/>
          <a:p>
            <a:r>
              <a:rPr lang="fr-FR" dirty="0" smtClean="0"/>
              <a:t>Quelques données importantes</a:t>
            </a:r>
          </a:p>
          <a:p>
            <a:r>
              <a:rPr lang="fr-FR" dirty="0" smtClean="0"/>
              <a:t>ACM = Apport Calorique Moyen</a:t>
            </a:r>
          </a:p>
          <a:p>
            <a:pPr lvl="1"/>
            <a:r>
              <a:rPr lang="fr-FR" dirty="0" smtClean="0"/>
              <a:t>2586 </a:t>
            </a:r>
            <a:r>
              <a:rPr lang="fr-FR" dirty="0" err="1" smtClean="0"/>
              <a:t>kCal</a:t>
            </a:r>
            <a:r>
              <a:rPr lang="fr-FR" dirty="0" smtClean="0"/>
              <a:t>/jour/personne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APM = Apport  Protéique Moyen = 0,83 </a:t>
            </a:r>
            <a:r>
              <a:rPr lang="fr-FR" dirty="0" err="1" smtClean="0"/>
              <a:t>g.protéines</a:t>
            </a:r>
            <a:r>
              <a:rPr lang="fr-FR" dirty="0" smtClean="0"/>
              <a:t>/jour/</a:t>
            </a:r>
            <a:r>
              <a:rPr lang="fr-FR" dirty="0" err="1" smtClean="0"/>
              <a:t>kg.personne</a:t>
            </a:r>
            <a:endParaRPr lang="fr-FR" dirty="0" smtClean="0"/>
          </a:p>
          <a:p>
            <a:pPr lvl="1"/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www.anses.fr/fr/content/les-prot%C3%A9ines</a:t>
            </a:r>
            <a:endParaRPr lang="fr-FR" dirty="0" smtClean="0"/>
          </a:p>
          <a:p>
            <a:r>
              <a:rPr lang="fr-FR" dirty="0" smtClean="0"/>
              <a:t>PM = Poids Moyen d’un être humain sur Terre = 62 kg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weight of nations: an estimation of adult human </a:t>
            </a:r>
            <a:r>
              <a:rPr lang="en-GB" dirty="0" smtClean="0"/>
              <a:t>biomass, Walpole </a:t>
            </a:r>
            <a:r>
              <a:rPr lang="en-GB" i="1" dirty="0" smtClean="0"/>
              <a:t>et al</a:t>
            </a:r>
            <a:r>
              <a:rPr lang="en-GB" dirty="0"/>
              <a:t>., BMC Public </a:t>
            </a:r>
            <a:r>
              <a:rPr lang="en-GB" dirty="0" smtClean="0"/>
              <a:t>Health 2012 (12:439)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16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9917" t="32518" r="49083" b="41704"/>
          <a:stretch/>
        </p:blipFill>
        <p:spPr>
          <a:xfrm>
            <a:off x="5090160" y="1802192"/>
            <a:ext cx="566928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Problème </a:t>
            </a:r>
            <a:r>
              <a:rPr lang="fr-FR" dirty="0" smtClean="0"/>
              <a:t>de production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 on utilisait toute la disponibilité intérieure en végétaux , on pourrait nourrir entre 70 et 90% de la population mondiale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17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482917"/>
            <a:ext cx="9560560" cy="38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5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 de production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 on utilisait la nourriture humaine + la nourriture animale + les pertes d’exploitations on pourrait nourrir entre 90 et 120% de la population mondiale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18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7" y="2803060"/>
            <a:ext cx="11930906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Problème </a:t>
            </a:r>
            <a:r>
              <a:rPr lang="fr-FR" dirty="0" smtClean="0"/>
              <a:t>de production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702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Si on utilisait toute la disponibilité alimentaire, on pourrait nourrir entre 110 et 150% de la population mondiale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>
                <a:sym typeface="Wingdings" panose="05000000000000000000" pitchFamily="2" charset="2"/>
              </a:rPr>
              <a:t> Pas un problème de production de nourriture mais plus un problème d’utilisation et de mise à disposition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19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2" y="2514478"/>
            <a:ext cx="11845555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9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Partie 1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Contexte de l’étude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Mauvaise gestion des ressources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41855"/>
          </a:xfrm>
        </p:spPr>
        <p:txBody>
          <a:bodyPr/>
          <a:lstStyle/>
          <a:p>
            <a:r>
              <a:rPr lang="fr-FR" dirty="0" smtClean="0"/>
              <a:t>+ de 50% de la production mondiale de céréales est utilisée pour nourrir des animaux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-10% de l’utilisation américaine de céréales pour nourrir les animaux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+14 millions de tonnes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La Thaïlande exporte + de 80% de sa production de Manioc alors que 8% de sa population est sous-alimentée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20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328051"/>
            <a:ext cx="10058401" cy="70366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17084" t="74833" r="17917" b="13555"/>
          <a:stretch/>
        </p:blipFill>
        <p:spPr>
          <a:xfrm>
            <a:off x="1403578" y="3622402"/>
            <a:ext cx="9445802" cy="9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 dans l’avenir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Population en 2050 = environ 9,8 Milliards de personnes</a:t>
            </a:r>
          </a:p>
          <a:p>
            <a:pPr lvl="1"/>
            <a:r>
              <a:rPr lang="fr-FR" dirty="0" smtClean="0"/>
              <a:t>Augmentation d’environ 30% par rapport à 2017</a:t>
            </a:r>
          </a:p>
          <a:p>
            <a:pPr lvl="1"/>
            <a:endParaRPr lang="fr-FR" dirty="0"/>
          </a:p>
          <a:p>
            <a:pPr marL="201168" lvl="1" indent="0">
              <a:buNone/>
            </a:pPr>
            <a:r>
              <a:rPr lang="fr-FR" dirty="0" smtClean="0"/>
              <a:t>Pas un problème de production</a:t>
            </a:r>
          </a:p>
          <a:p>
            <a:pPr marL="201168" lvl="1" indent="0">
              <a:buNone/>
            </a:pPr>
            <a:endParaRPr lang="fr-FR" dirty="0"/>
          </a:p>
          <a:p>
            <a:pPr marL="201168" lvl="1" indent="0">
              <a:buNone/>
            </a:pPr>
            <a:r>
              <a:rPr lang="fr-FR" dirty="0" smtClean="0"/>
              <a:t>Problème d’exploitation et de répartition</a:t>
            </a:r>
          </a:p>
          <a:p>
            <a:pPr marL="201168" lvl="1" indent="0">
              <a:buNone/>
            </a:pPr>
            <a:endParaRPr lang="fr-FR" dirty="0"/>
          </a:p>
          <a:p>
            <a:pPr marL="201168" lvl="1" indent="0">
              <a:buNone/>
            </a:pPr>
            <a:r>
              <a:rPr lang="fr-FR" dirty="0" smtClean="0"/>
              <a:t>Modification du régime alimentaire global</a:t>
            </a:r>
          </a:p>
          <a:p>
            <a:pPr lvl="1"/>
            <a:r>
              <a:rPr lang="fr-FR" dirty="0" smtClean="0"/>
              <a:t>Remplacement Viande par Soja pour les protéines</a:t>
            </a:r>
          </a:p>
          <a:p>
            <a:pPr lvl="1"/>
            <a:r>
              <a:rPr lang="fr-FR" dirty="0"/>
              <a:t>Privilégier les cultures à haut rendement protéique comme le Soja ou les légumineuses</a:t>
            </a:r>
          </a:p>
          <a:p>
            <a:pPr lvl="2"/>
            <a:r>
              <a:rPr lang="fr-FR" dirty="0"/>
              <a:t>Exemple du Soja : énorme apport protéique mais 85% utilisé pour nourrir les animaux</a:t>
            </a:r>
          </a:p>
          <a:p>
            <a:pPr lvl="1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5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Partie 4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Algèbre relationnelle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4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Agrégation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23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6923" t="35584" r="36167" b="12518"/>
          <a:stretch/>
        </p:blipFill>
        <p:spPr>
          <a:xfrm>
            <a:off x="2558511" y="1878221"/>
            <a:ext cx="7135938" cy="444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Jointure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24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6917" t="24222" r="17917" b="6889"/>
          <a:stretch/>
        </p:blipFill>
        <p:spPr>
          <a:xfrm>
            <a:off x="2443249" y="1908416"/>
            <a:ext cx="7366462" cy="43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Restriction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25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60" y="1847786"/>
            <a:ext cx="8004586" cy="446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Partie 5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Requêtes </a:t>
            </a:r>
            <a:r>
              <a:rPr lang="fr-FR" dirty="0" err="1" smtClean="0"/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2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Disponibilité alimentaire/habitant (+)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27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031" y="1874520"/>
            <a:ext cx="3703439" cy="44029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51" y="1874520"/>
            <a:ext cx="3901778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2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Disponibilité alimentaire/habitant (-)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28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74" y="1864940"/>
            <a:ext cx="3154323" cy="445110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703" y="1864941"/>
            <a:ext cx="3514028" cy="445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Produits perdus par pays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29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98" y="1808369"/>
            <a:ext cx="7298570" cy="44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 smtClean="0"/>
              <a:t>La faim dans le monde – quelques chiffres clés</a:t>
            </a:r>
            <a:endParaRPr lang="en-US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4738597"/>
            <a:ext cx="10058400" cy="1550609"/>
          </a:xfrm>
        </p:spPr>
        <p:txBody>
          <a:bodyPr/>
          <a:lstStyle/>
          <a:p>
            <a:r>
              <a:rPr lang="fr-FR" dirty="0" smtClean="0"/>
              <a:t>Nombre de décès par an : environ 9,1 millions de personnes</a:t>
            </a:r>
            <a:endParaRPr lang="fr-FR" dirty="0"/>
          </a:p>
          <a:p>
            <a:r>
              <a:rPr lang="fr-FR" dirty="0" smtClean="0"/>
              <a:t>Evolution croissante de la population : + de 9,8 milliards de personnes en 2050</a:t>
            </a:r>
          </a:p>
          <a:p>
            <a:pPr lvl="1"/>
            <a:r>
              <a:rPr lang="fr-FR" dirty="0" smtClean="0"/>
              <a:t>Moitié de cette augmentation concerne 9 pays</a:t>
            </a:r>
            <a:endParaRPr lang="fr-FR" dirty="0"/>
          </a:p>
          <a:p>
            <a:pPr lvl="2"/>
            <a:r>
              <a:rPr lang="fr-FR" dirty="0" smtClean="0"/>
              <a:t>Inde, Nigéria, République Démocratique du Congo, Pakistan, Ethiopie, Tanzanie, USA, Ouganda et Indonésie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097280" y="2687999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Nombre de personnes en état de sous-alimentation dans le monde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17393"/>
            <a:ext cx="6454196" cy="61889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97280" y="3939841"/>
            <a:ext cx="6454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Croissance mondiale = +10% en moyenne par an (77 millions de personnes)</a:t>
            </a:r>
          </a:p>
          <a:p>
            <a:pPr algn="ctr"/>
            <a:r>
              <a:rPr lang="fr-FR" sz="1600" dirty="0" smtClean="0"/>
              <a:t>En diminution depuis 2005 mais regain depuis 2015</a:t>
            </a:r>
            <a:endParaRPr lang="en-US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097280" y="1812958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Nombre d’habitants sur Terre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3</a:t>
            </a:fld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476" y="1907939"/>
            <a:ext cx="4624707" cy="312480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l="8232" t="89499" r="47894" b="-1"/>
          <a:stretch/>
        </p:blipFill>
        <p:spPr>
          <a:xfrm>
            <a:off x="1097280" y="3131646"/>
            <a:ext cx="6421601" cy="7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4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Proportion de personnes sous-alimentées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98080" y="1845734"/>
            <a:ext cx="4693920" cy="446362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Pays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ROUND(</a:t>
            </a:r>
            <a:r>
              <a:rPr lang="en-US" dirty="0" err="1"/>
              <a:t>sous_nutrition.nb_personnes</a:t>
            </a:r>
            <a:r>
              <a:rPr lang="en-US" dirty="0"/>
              <a:t>) AS </a:t>
            </a:r>
            <a:r>
              <a:rPr lang="en-US" dirty="0" err="1"/>
              <a:t>Nb_personnes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ROUND(</a:t>
            </a:r>
            <a:r>
              <a:rPr lang="en-US" dirty="0" err="1"/>
              <a:t>population.Valeur</a:t>
            </a:r>
            <a:r>
              <a:rPr lang="en-US" dirty="0"/>
              <a:t>) AS Pop,</a:t>
            </a:r>
          </a:p>
          <a:p>
            <a:pPr lvl="1"/>
            <a:r>
              <a:rPr lang="en-US" dirty="0"/>
              <a:t>ROUND(</a:t>
            </a:r>
            <a:r>
              <a:rPr lang="en-US" dirty="0" err="1"/>
              <a:t>sous_nutrition.nb_personnes</a:t>
            </a:r>
            <a:r>
              <a:rPr lang="en-US" dirty="0"/>
              <a:t> / </a:t>
            </a:r>
            <a:r>
              <a:rPr lang="en-US" dirty="0" err="1"/>
              <a:t>population.Valeur</a:t>
            </a:r>
            <a:r>
              <a:rPr lang="en-US" dirty="0"/>
              <a:t>, 2) AS Ratio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 err="1" smtClean="0"/>
              <a:t>sous_nutrition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population</a:t>
            </a:r>
          </a:p>
          <a:p>
            <a:r>
              <a:rPr lang="en-US" dirty="0" smtClean="0"/>
              <a:t>WHERE</a:t>
            </a:r>
          </a:p>
          <a:p>
            <a:pPr lvl="1"/>
            <a:r>
              <a:rPr lang="en-US" dirty="0" err="1" smtClean="0"/>
              <a:t>sous_nutrition.Pays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population.Pays</a:t>
            </a:r>
            <a:endParaRPr lang="en-US" dirty="0" smtClean="0"/>
          </a:p>
          <a:p>
            <a:pPr lvl="1"/>
            <a:r>
              <a:rPr lang="en-US" dirty="0" smtClean="0"/>
              <a:t>AND </a:t>
            </a:r>
            <a:r>
              <a:rPr lang="en-US" dirty="0" err="1" smtClean="0"/>
              <a:t>sous_nutrition.Année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population.Année</a:t>
            </a:r>
            <a:endParaRPr lang="en-US" dirty="0" smtClean="0"/>
          </a:p>
          <a:p>
            <a:pPr lvl="1"/>
            <a:r>
              <a:rPr lang="en-US" dirty="0" smtClean="0"/>
              <a:t>AND </a:t>
            </a:r>
            <a:r>
              <a:rPr lang="en-US" dirty="0" err="1" smtClean="0"/>
              <a:t>population.Année</a:t>
            </a:r>
            <a:r>
              <a:rPr lang="en-US" dirty="0" smtClean="0"/>
              <a:t> </a:t>
            </a:r>
            <a:r>
              <a:rPr lang="en-US" dirty="0"/>
              <a:t>= '2013'</a:t>
            </a:r>
          </a:p>
          <a:p>
            <a:r>
              <a:rPr lang="en-US" dirty="0"/>
              <a:t>ORDER BY Ratio DESC</a:t>
            </a:r>
          </a:p>
          <a:p>
            <a:r>
              <a:rPr lang="en-US" dirty="0"/>
              <a:t>LIMIT 10;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30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8818" t="18017" r="36055" b="44289"/>
          <a:stretch/>
        </p:blipFill>
        <p:spPr>
          <a:xfrm>
            <a:off x="0" y="1804795"/>
            <a:ext cx="7462788" cy="45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utilisations</a:t>
            </a:r>
            <a:r>
              <a:rPr lang="en-US" dirty="0"/>
              <a:t>/</a:t>
            </a:r>
            <a:r>
              <a:rPr lang="en-US" dirty="0" err="1"/>
              <a:t>Disponibilité</a:t>
            </a:r>
            <a:r>
              <a:rPr lang="en-US" dirty="0"/>
              <a:t> </a:t>
            </a:r>
            <a:r>
              <a:rPr lang="en-US" dirty="0" err="1"/>
              <a:t>intérieure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48400" y="1845734"/>
            <a:ext cx="5775960" cy="4444220"/>
          </a:xfrm>
        </p:spPr>
        <p:txBody>
          <a:bodyPr/>
          <a:lstStyle/>
          <a:p>
            <a:r>
              <a:rPr lang="en-US" dirty="0" smtClean="0"/>
              <a:t>SELECT</a:t>
            </a:r>
          </a:p>
          <a:p>
            <a:pPr lvl="1"/>
            <a:r>
              <a:rPr lang="en-US" dirty="0" err="1" smtClean="0"/>
              <a:t>Produit</a:t>
            </a:r>
            <a:r>
              <a:rPr lang="en-US" dirty="0"/>
              <a:t>,</a:t>
            </a:r>
          </a:p>
          <a:p>
            <a:pPr lvl="1"/>
            <a:r>
              <a:rPr lang="en-US" dirty="0" smtClean="0"/>
              <a:t>ROUND(SUM(</a:t>
            </a:r>
            <a:r>
              <a:rPr lang="en-US" dirty="0" err="1" smtClean="0"/>
              <a:t>autres_utilisations</a:t>
            </a:r>
            <a:r>
              <a:rPr lang="en-US" dirty="0" smtClean="0"/>
              <a:t>) </a:t>
            </a:r>
            <a:r>
              <a:rPr lang="en-US" dirty="0"/>
              <a:t>/ </a:t>
            </a:r>
            <a:r>
              <a:rPr lang="en-US" dirty="0" smtClean="0"/>
              <a:t>	</a:t>
            </a:r>
            <a:r>
              <a:rPr lang="en-US" dirty="0" smtClean="0"/>
              <a:t>SUM</a:t>
            </a:r>
            <a:r>
              <a:rPr lang="en-US" dirty="0" smtClean="0"/>
              <a:t>(</a:t>
            </a:r>
            <a:r>
              <a:rPr lang="en-US" dirty="0" err="1" smtClean="0"/>
              <a:t>dispo_int</a:t>
            </a:r>
            <a:r>
              <a:rPr lang="en-US" dirty="0"/>
              <a:t>), 3) AS </a:t>
            </a:r>
            <a:r>
              <a:rPr lang="en-US" dirty="0" err="1"/>
              <a:t>Ratio_AUDI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equilibre_prod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Année</a:t>
            </a:r>
            <a:r>
              <a:rPr lang="en-US" dirty="0"/>
              <a:t> = '2013'</a:t>
            </a:r>
          </a:p>
          <a:p>
            <a:r>
              <a:rPr lang="en-US" dirty="0"/>
              <a:t>GROUP BY </a:t>
            </a:r>
            <a:r>
              <a:rPr lang="en-US" dirty="0" err="1"/>
              <a:t>Produit</a:t>
            </a:r>
            <a:endParaRPr lang="en-US" dirty="0"/>
          </a:p>
          <a:p>
            <a:r>
              <a:rPr lang="en-US" dirty="0"/>
              <a:t>ORDER BY (</a:t>
            </a:r>
            <a:r>
              <a:rPr lang="en-US" dirty="0" err="1"/>
              <a:t>Ratio_AUDI</a:t>
            </a:r>
            <a:r>
              <a:rPr lang="en-US" dirty="0"/>
              <a:t>) DESC</a:t>
            </a:r>
          </a:p>
          <a:p>
            <a:r>
              <a:rPr lang="en-US" dirty="0"/>
              <a:t>LIMIT 10;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31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763573"/>
            <a:ext cx="3398520" cy="45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utilisations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15729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Huile de palme</a:t>
            </a:r>
          </a:p>
          <a:p>
            <a:pPr lvl="1"/>
            <a:r>
              <a:rPr lang="fr-FR" dirty="0" smtClean="0"/>
              <a:t>80% dans l’industrie alimentaire</a:t>
            </a:r>
            <a:endParaRPr lang="fr-FR" dirty="0"/>
          </a:p>
          <a:p>
            <a:pPr lvl="1"/>
            <a:r>
              <a:rPr lang="fr-FR" dirty="0" smtClean="0"/>
              <a:t>19% dans l’</a:t>
            </a:r>
            <a:r>
              <a:rPr lang="fr-FR" dirty="0" err="1" smtClean="0"/>
              <a:t>oléochimie</a:t>
            </a:r>
            <a:r>
              <a:rPr lang="fr-FR" dirty="0" smtClean="0"/>
              <a:t> (savon, cosmétiques…)</a:t>
            </a:r>
          </a:p>
          <a:p>
            <a:pPr lvl="1"/>
            <a:r>
              <a:rPr lang="fr-FR" dirty="0" smtClean="0"/>
              <a:t>1% en tant qu’</a:t>
            </a:r>
            <a:r>
              <a:rPr lang="fr-FR" dirty="0" err="1" smtClean="0"/>
              <a:t>agrocarburant</a:t>
            </a:r>
            <a:endParaRPr lang="fr-FR" dirty="0" smtClean="0"/>
          </a:p>
          <a:p>
            <a:r>
              <a:rPr lang="fr-FR" dirty="0" smtClean="0"/>
              <a:t>Huile de coco</a:t>
            </a:r>
          </a:p>
          <a:p>
            <a:pPr lvl="1"/>
            <a:r>
              <a:rPr lang="fr-FR" dirty="0" smtClean="0"/>
              <a:t>Mélangé à du bicarbonate de sodium </a:t>
            </a:r>
            <a:r>
              <a:rPr lang="fr-FR" dirty="0" smtClean="0">
                <a:sym typeface="Wingdings" panose="05000000000000000000" pitchFamily="2" charset="2"/>
              </a:rPr>
              <a:t> dentifrice</a:t>
            </a:r>
            <a:endParaRPr lang="fr-FR" dirty="0"/>
          </a:p>
          <a:p>
            <a:pPr lvl="1"/>
            <a:r>
              <a:rPr lang="fr-FR" dirty="0" smtClean="0"/>
              <a:t>Soin nourrissant pour cheveux</a:t>
            </a:r>
          </a:p>
          <a:p>
            <a:r>
              <a:rPr lang="fr-FR" dirty="0" smtClean="0"/>
              <a:t>Huile de colza</a:t>
            </a:r>
          </a:p>
          <a:p>
            <a:pPr lvl="1"/>
            <a:r>
              <a:rPr lang="fr-FR" dirty="0" smtClean="0"/>
              <a:t>Industrie alimentaire</a:t>
            </a:r>
          </a:p>
          <a:p>
            <a:pPr lvl="1"/>
            <a:r>
              <a:rPr lang="fr-FR" dirty="0" smtClean="0"/>
              <a:t>Biocarburant</a:t>
            </a:r>
          </a:p>
          <a:p>
            <a:pPr lvl="1"/>
            <a:r>
              <a:rPr lang="fr-FR" dirty="0" smtClean="0"/>
              <a:t>Dans les thermomètres pour bébé</a:t>
            </a:r>
          </a:p>
          <a:p>
            <a:pPr lvl="1"/>
            <a:r>
              <a:rPr lang="fr-FR" dirty="0" smtClean="0"/>
              <a:t>Insecticides</a:t>
            </a:r>
          </a:p>
          <a:p>
            <a:pPr lvl="1"/>
            <a:r>
              <a:rPr lang="fr-FR" dirty="0" smtClean="0"/>
              <a:t>Lubrifiant pour engins de chantier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9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Partie 6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8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faim dans le monde – état général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5419"/>
          </a:xfrm>
        </p:spPr>
        <p:txBody>
          <a:bodyPr>
            <a:normAutofit/>
          </a:bodyPr>
          <a:lstStyle/>
          <a:p>
            <a:r>
              <a:rPr lang="fr-FR" dirty="0" smtClean="0"/>
              <a:t>Problème non résolu mais qui n’est pas général</a:t>
            </a:r>
          </a:p>
          <a:p>
            <a:pPr lvl="1"/>
            <a:r>
              <a:rPr lang="fr-FR" dirty="0" smtClean="0"/>
              <a:t>Très présent en Afrique ou en Asie, quasi-absent dans les pays développés</a:t>
            </a:r>
          </a:p>
          <a:p>
            <a:r>
              <a:rPr lang="fr-FR" dirty="0" smtClean="0"/>
              <a:t>Afrique vs Asie = même combat ? Oui et non</a:t>
            </a:r>
          </a:p>
          <a:p>
            <a:pPr lvl="1"/>
            <a:r>
              <a:rPr lang="fr-FR" dirty="0" smtClean="0"/>
              <a:t>Afrique = pays caractérisés par un développement économique faible et de nombreux problèmes sociaux et sociétaux</a:t>
            </a:r>
          </a:p>
          <a:p>
            <a:pPr lvl="1"/>
            <a:r>
              <a:rPr lang="fr-FR" dirty="0" smtClean="0"/>
              <a:t>Asie = pays caractérisés par un fort développement économique mais un volet social mis à l’écart</a:t>
            </a:r>
          </a:p>
          <a:p>
            <a:r>
              <a:rPr lang="fr-FR" dirty="0" smtClean="0"/>
              <a:t>Sur les 36 pays faisant face à une crise alimentaire, 21 sont Africains contre 4 Asiatiques</a:t>
            </a:r>
          </a:p>
          <a:p>
            <a:pPr lvl="1"/>
            <a:r>
              <a:rPr lang="fr-FR" dirty="0" smtClean="0"/>
              <a:t>218 </a:t>
            </a:r>
            <a:r>
              <a:rPr lang="fr-FR" dirty="0"/>
              <a:t>millions d'Africains souffrent de </a:t>
            </a:r>
            <a:r>
              <a:rPr lang="fr-FR" dirty="0" smtClean="0"/>
              <a:t>malnutrition (30</a:t>
            </a:r>
            <a:r>
              <a:rPr lang="fr-FR" dirty="0"/>
              <a:t>% de la population </a:t>
            </a:r>
            <a:r>
              <a:rPr lang="fr-FR" dirty="0" smtClean="0"/>
              <a:t>africaine)</a:t>
            </a:r>
          </a:p>
          <a:p>
            <a:r>
              <a:rPr lang="fr-FR" dirty="0" smtClean="0"/>
              <a:t>Chine et Inde : faible diversification alimentaire</a:t>
            </a:r>
          </a:p>
          <a:p>
            <a:pPr lvl="1"/>
            <a:r>
              <a:rPr lang="fr-FR" dirty="0" smtClean="0"/>
              <a:t>Céréales = base alimentaire</a:t>
            </a:r>
          </a:p>
          <a:p>
            <a:pPr lvl="1"/>
            <a:r>
              <a:rPr lang="fr-FR" dirty="0" smtClean="0"/>
              <a:t>Très peu de viande</a:t>
            </a:r>
          </a:p>
          <a:p>
            <a:pPr lvl="1"/>
            <a:r>
              <a:rPr lang="fr-FR" dirty="0" smtClean="0"/>
              <a:t>Bon apport calorique mais des carences en protéines et en vitamines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faim dans le monde – les causes ?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04054"/>
          </a:xfrm>
        </p:spPr>
        <p:txBody>
          <a:bodyPr/>
          <a:lstStyle/>
          <a:p>
            <a:r>
              <a:rPr lang="fr-FR" dirty="0"/>
              <a:t>Causes de la faim dans le monde : 2 </a:t>
            </a:r>
            <a:r>
              <a:rPr lang="fr-FR" dirty="0" smtClean="0"/>
              <a:t>types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Phénomènes naturels et </a:t>
            </a:r>
            <a:r>
              <a:rPr lang="fr-FR" dirty="0" smtClean="0"/>
              <a:t>imprévisibles</a:t>
            </a:r>
          </a:p>
          <a:p>
            <a:pPr lvl="2"/>
            <a:r>
              <a:rPr lang="fr-FR" dirty="0" smtClean="0"/>
              <a:t>Causes climatiques (</a:t>
            </a:r>
            <a:r>
              <a:rPr lang="fr-FR" dirty="0"/>
              <a:t>Tremblements de terre, inondations, </a:t>
            </a:r>
            <a:r>
              <a:rPr lang="fr-FR" dirty="0" smtClean="0"/>
              <a:t>sécheresses)</a:t>
            </a:r>
            <a:endParaRPr lang="fr-FR" dirty="0"/>
          </a:p>
          <a:p>
            <a:pPr lvl="2"/>
            <a:r>
              <a:rPr lang="fr-FR" dirty="0" smtClean="0"/>
              <a:t>Problème d’accès à l’eau</a:t>
            </a:r>
          </a:p>
          <a:p>
            <a:pPr lvl="2"/>
            <a:endParaRPr lang="en-US" dirty="0"/>
          </a:p>
          <a:p>
            <a:pPr lvl="1"/>
            <a:r>
              <a:rPr lang="fr-FR" dirty="0"/>
              <a:t>Phénomènes anthropiques</a:t>
            </a:r>
          </a:p>
          <a:p>
            <a:pPr lvl="2"/>
            <a:r>
              <a:rPr lang="fr-FR" dirty="0" smtClean="0"/>
              <a:t>Conflits inter-ethniques et/ou religieux et Guerres entre pays voisins</a:t>
            </a:r>
          </a:p>
          <a:p>
            <a:pPr lvl="2"/>
            <a:r>
              <a:rPr lang="fr-FR" dirty="0" smtClean="0"/>
              <a:t>L’agriculture (faibles rendements, manque de main d’œuvre, faible qualification)</a:t>
            </a:r>
          </a:p>
          <a:p>
            <a:pPr lvl="2"/>
            <a:r>
              <a:rPr lang="fr-FR" dirty="0" smtClean="0"/>
              <a:t>Boycott économique et pressions financières engendrées par les pays riches</a:t>
            </a:r>
          </a:p>
          <a:p>
            <a:pPr lvl="3"/>
            <a:r>
              <a:rPr lang="fr-FR" dirty="0" smtClean="0"/>
              <a:t>augmentation du prix du blé +181% entre 2005 et 2008</a:t>
            </a:r>
          </a:p>
          <a:p>
            <a:pPr lvl="2"/>
            <a:r>
              <a:rPr lang="fr-FR" dirty="0" smtClean="0"/>
              <a:t>Croissance démographique</a:t>
            </a:r>
          </a:p>
          <a:p>
            <a:pPr lvl="2"/>
            <a:r>
              <a:rPr lang="fr-FR" dirty="0" smtClean="0"/>
              <a:t>Mauvaise </a:t>
            </a:r>
            <a:r>
              <a:rPr lang="fr-FR" dirty="0"/>
              <a:t>gestion économique et fragilité politique</a:t>
            </a:r>
          </a:p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Partie 2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Sélection des données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6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des données de la FAO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7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59" y="1787342"/>
            <a:ext cx="4373880" cy="450612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37" y="1787342"/>
            <a:ext cx="4178807" cy="45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9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des données de la FAO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8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794759"/>
            <a:ext cx="4408736" cy="451895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47" y="1794759"/>
            <a:ext cx="4425437" cy="45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des données de la FAO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5521234" y="1845734"/>
            <a:ext cx="5634446" cy="4023360"/>
          </a:xfrm>
        </p:spPr>
        <p:txBody>
          <a:bodyPr/>
          <a:lstStyle/>
          <a:p>
            <a:r>
              <a:rPr lang="fr-FR" dirty="0" smtClean="0"/>
              <a:t>Un fichier csv sur la population</a:t>
            </a:r>
          </a:p>
          <a:p>
            <a:r>
              <a:rPr lang="fr-FR" dirty="0" smtClean="0"/>
              <a:t>Un fichier csv sur la sous-alimentation</a:t>
            </a:r>
          </a:p>
          <a:p>
            <a:r>
              <a:rPr lang="fr-FR" dirty="0" smtClean="0"/>
              <a:t>Un fichier csv détaillé sur les végétaux</a:t>
            </a:r>
          </a:p>
          <a:p>
            <a:r>
              <a:rPr lang="fr-FR" dirty="0" smtClean="0"/>
              <a:t>Un fichier csv détaillé sur les animaux</a:t>
            </a:r>
          </a:p>
          <a:p>
            <a:r>
              <a:rPr lang="fr-FR" dirty="0" smtClean="0"/>
              <a:t>Un fichier csv sur les végétaux totaux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377A-B26A-480A-886C-6702EB1E3A3B}" type="slidenum">
              <a:rPr lang="en-US" smtClean="0"/>
              <a:t>9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15401"/>
            <a:ext cx="4319980" cy="443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1364</TotalTime>
  <Words>1152</Words>
  <Application>Microsoft Office PowerPoint</Application>
  <PresentationFormat>Grand écran</PresentationFormat>
  <Paragraphs>203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Wingdings</vt:lpstr>
      <vt:lpstr>Rétrospective</vt:lpstr>
      <vt:lpstr>Projet n°3 : étude de santé publique</vt:lpstr>
      <vt:lpstr>Partie 1</vt:lpstr>
      <vt:lpstr>La faim dans le monde – quelques chiffres clés</vt:lpstr>
      <vt:lpstr>La faim dans le monde – état général</vt:lpstr>
      <vt:lpstr>La faim dans le monde – les causes ?</vt:lpstr>
      <vt:lpstr>Partie 2</vt:lpstr>
      <vt:lpstr>Choix des données de la FAO</vt:lpstr>
      <vt:lpstr>Choix des données de la FAO</vt:lpstr>
      <vt:lpstr>Choix des données de la FAO</vt:lpstr>
      <vt:lpstr>Nettoyage des données – population</vt:lpstr>
      <vt:lpstr>Nettoyage des données – data</vt:lpstr>
      <vt:lpstr>Nettoyage des données – sous-nutrition</vt:lpstr>
      <vt:lpstr>Tables SQL</vt:lpstr>
      <vt:lpstr>Tables SQL</vt:lpstr>
      <vt:lpstr>Partie 3</vt:lpstr>
      <vt:lpstr>Problème de production ?</vt:lpstr>
      <vt:lpstr>Problème de production ?</vt:lpstr>
      <vt:lpstr>Problème de production ?</vt:lpstr>
      <vt:lpstr>Problème de production ?</vt:lpstr>
      <vt:lpstr>Mauvaise gestion des ressources</vt:lpstr>
      <vt:lpstr>Et dans l’avenir ?</vt:lpstr>
      <vt:lpstr>Partie 4</vt:lpstr>
      <vt:lpstr>Agrégation</vt:lpstr>
      <vt:lpstr>Jointure</vt:lpstr>
      <vt:lpstr>Restriction</vt:lpstr>
      <vt:lpstr>Partie 5</vt:lpstr>
      <vt:lpstr>Disponibilité alimentaire/habitant (+)</vt:lpstr>
      <vt:lpstr>Disponibilité alimentaire/habitant (-)</vt:lpstr>
      <vt:lpstr>Produits perdus par pays</vt:lpstr>
      <vt:lpstr>Proportion de personnes sous-alimentées</vt:lpstr>
      <vt:lpstr>Autres utilisations/Disponibilité intérieure</vt:lpstr>
      <vt:lpstr>Autres utilisations</vt:lpstr>
      <vt:lpstr>Partie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n°3 : étude de santé publique</dc:title>
  <dc:creator>Alexandre Bergé</dc:creator>
  <cp:lastModifiedBy>Alexandre Bergé</cp:lastModifiedBy>
  <cp:revision>50</cp:revision>
  <dcterms:created xsi:type="dcterms:W3CDTF">2019-02-13T14:36:21Z</dcterms:created>
  <dcterms:modified xsi:type="dcterms:W3CDTF">2019-03-08T07:47:10Z</dcterms:modified>
</cp:coreProperties>
</file>